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0060"/>
    <a:srgbClr val="5E6872"/>
    <a:srgbClr val="B7793F"/>
    <a:srgbClr val="E64800"/>
    <a:srgbClr val="1A0666"/>
    <a:srgbClr val="05214B"/>
    <a:srgbClr val="BB9C98"/>
    <a:srgbClr val="C79048"/>
    <a:srgbClr val="97BFB3"/>
    <a:srgbClr val="8DB1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94"/>
    </p:cViewPr>
  </p:sorterViewPr>
  <p:notesViewPr>
    <p:cSldViewPr snapToGrid="0">
      <p:cViewPr varScale="1">
        <p:scale>
          <a:sx n="82" d="100"/>
          <a:sy n="82" d="100"/>
        </p:scale>
        <p:origin x="399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CC630-23C7-44BA-8A4F-30397477F022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1C32E-F4CC-4C39-B115-8EA32274217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7743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10D9D-DC5C-A441-B3DC-3855BE3E41D5}" type="datetimeFigureOut">
              <a:rPr lang="en-US" smtClean="0"/>
              <a:t>8/22/2026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3372B-198C-EE41-9E8B-0C4CA705E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180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832959" y="1415551"/>
            <a:ext cx="105905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3600" b="1" i="0" cap="none" dirty="0" smtClean="0">
                <a:solidFill>
                  <a:srgbClr val="C00000"/>
                </a:solidFill>
                <a:effectLst/>
                <a:latin typeface="Constantia" panose="02030602050306030303" pitchFamily="18" charset="0"/>
                <a:ea typeface="Cambria" panose="02040503050406030204" pitchFamily="18" charset="0"/>
                <a:cs typeface="ADLaM Display" panose="02010000000000000000" pitchFamily="2" charset="77"/>
              </a:rPr>
              <a:t>2</a:t>
            </a:r>
            <a:r>
              <a:rPr lang="en-IN" sz="2800" b="1" i="0" cap="none" baseline="30000" dirty="0" smtClean="0">
                <a:solidFill>
                  <a:srgbClr val="C00000"/>
                </a:solidFill>
                <a:effectLst/>
                <a:latin typeface="Constantia" panose="02030602050306030303" pitchFamily="18" charset="0"/>
                <a:ea typeface="Cambria" panose="02040503050406030204" pitchFamily="18" charset="0"/>
                <a:cs typeface="ADLaM Display" panose="02010000000000000000" pitchFamily="2" charset="77"/>
              </a:rPr>
              <a:t>nd</a:t>
            </a:r>
            <a:r>
              <a:rPr lang="en-IN" sz="2800" b="1" i="0" cap="none" dirty="0" smtClean="0">
                <a:solidFill>
                  <a:srgbClr val="C00000"/>
                </a:solidFill>
                <a:effectLst/>
                <a:latin typeface="Constantia" panose="02030602050306030303" pitchFamily="18" charset="0"/>
                <a:ea typeface="Cambria" panose="02040503050406030204" pitchFamily="18" charset="0"/>
                <a:cs typeface="ADLaM Display" panose="02010000000000000000" pitchFamily="2" charset="77"/>
              </a:rPr>
              <a:t> International Conference on </a:t>
            </a:r>
          </a:p>
          <a:p>
            <a:pPr algn="ctr"/>
            <a:r>
              <a:rPr lang="en-IN" sz="2800" b="1" i="0" cap="none" dirty="0" smtClean="0">
                <a:solidFill>
                  <a:srgbClr val="C00000"/>
                </a:solidFill>
                <a:effectLst/>
                <a:latin typeface="Constantia" panose="02030602050306030303" pitchFamily="18" charset="0"/>
                <a:ea typeface="Cambria" panose="02040503050406030204" pitchFamily="18" charset="0"/>
                <a:cs typeface="ADLaM Display" panose="02010000000000000000" pitchFamily="2" charset="77"/>
              </a:rPr>
              <a:t>Intelligent Computing and Knowledge Extraction</a:t>
            </a:r>
            <a:endParaRPr lang="en-IN" sz="2800" b="1" i="0" cap="none" dirty="0">
              <a:solidFill>
                <a:srgbClr val="C00000"/>
              </a:solidFill>
              <a:effectLst/>
              <a:latin typeface="Constantia" panose="02030602050306030303" pitchFamily="18" charset="0"/>
              <a:ea typeface="Cambria" panose="02040503050406030204" pitchFamily="18" charset="0"/>
              <a:cs typeface="ADLaM Display" panose="02010000000000000000" pitchFamily="2" charset="77"/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41689" y="4504853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Sitka Small" panose="02000505000000020004" pitchFamily="2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4" name="Rectangle 3"/>
          <p:cNvSpPr/>
          <p:nvPr userDrawn="1"/>
        </p:nvSpPr>
        <p:spPr>
          <a:xfrm>
            <a:off x="3201664" y="2475226"/>
            <a:ext cx="58004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4000" b="1" i="0" kern="1200" cap="all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ADLaM Display" panose="02010000000000000000" pitchFamily="2" charset="77"/>
                <a:cs typeface="ADLaM Display" panose="02010000000000000000" pitchFamily="2" charset="77"/>
              </a:rPr>
              <a:t>ICICKE</a:t>
            </a:r>
            <a:r>
              <a:rPr lang="en-IN" sz="4000" b="1" i="0" kern="1200" cap="all" baseline="0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ADLaM Display" panose="02010000000000000000" pitchFamily="2" charset="77"/>
                <a:cs typeface="ADLaM Display" panose="02010000000000000000" pitchFamily="2" charset="77"/>
              </a:rPr>
              <a:t> </a:t>
            </a:r>
            <a:r>
              <a:rPr lang="en-IN" sz="4000" b="1" i="0" kern="1200" cap="all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ADLaM Display" panose="02010000000000000000" pitchFamily="2" charset="77"/>
                <a:cs typeface="ADLaM Display" panose="02010000000000000000" pitchFamily="2" charset="77"/>
              </a:rPr>
              <a:t>- 2026</a:t>
            </a:r>
            <a:endParaRPr lang="en-US" sz="4000" b="1" i="0" kern="1200" cap="all" dirty="0">
              <a:solidFill>
                <a:srgbClr val="002060"/>
              </a:solidFill>
              <a:effectLst/>
              <a:latin typeface="Comic Sans MS" panose="030F0702030302020204" pitchFamily="66" charset="0"/>
              <a:ea typeface="ADLaM Display" panose="02010000000000000000" pitchFamily="2" charset="77"/>
              <a:cs typeface="ADLaM Display" panose="02010000000000000000" pitchFamily="2" charset="77"/>
            </a:endParaRPr>
          </a:p>
        </p:txBody>
      </p:sp>
      <p:pic>
        <p:nvPicPr>
          <p:cNvPr id="6" name="Picture 5" descr="A large white and grey archway&#10;&#10;Description automatically generated with medium confidence">
            <a:extLst>
              <a:ext uri="{FF2B5EF4-FFF2-40B4-BE49-F238E27FC236}">
                <a16:creationId xmlns:a16="http://schemas.microsoft.com/office/drawing/2014/main" id="{BC15A82E-B31E-C825-6136-DF746004BB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7"/>
          <a:stretch/>
        </p:blipFill>
        <p:spPr>
          <a:xfrm>
            <a:off x="61546" y="1415551"/>
            <a:ext cx="12045462" cy="5372111"/>
          </a:xfrm>
          <a:prstGeom prst="rect">
            <a:avLst/>
          </a:prstGeom>
        </p:spPr>
      </p:pic>
      <p:pic>
        <p:nvPicPr>
          <p:cNvPr id="13" name="Picture 12" descr="A black background with grey text&#10;&#10;Description automatically generated">
            <a:extLst>
              <a:ext uri="{FF2B5EF4-FFF2-40B4-BE49-F238E27FC236}">
                <a16:creationId xmlns:a16="http://schemas.microsoft.com/office/drawing/2014/main" id="{BB92E163-964E-204A-294B-38227830FB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026"/>
          <a:stretch/>
        </p:blipFill>
        <p:spPr>
          <a:xfrm>
            <a:off x="854694" y="87033"/>
            <a:ext cx="1267647" cy="1293515"/>
          </a:xfrm>
          <a:prstGeom prst="rect">
            <a:avLst/>
          </a:prstGeom>
        </p:spPr>
      </p:pic>
      <p:pic>
        <p:nvPicPr>
          <p:cNvPr id="19" name="Picture 18" descr="A blue and white logo&#10;&#10;Description automatically generated">
            <a:extLst>
              <a:ext uri="{FF2B5EF4-FFF2-40B4-BE49-F238E27FC236}">
                <a16:creationId xmlns:a16="http://schemas.microsoft.com/office/drawing/2014/main" id="{69E6A21C-E843-A3D6-A841-D0335C8EABD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664" y="3660407"/>
            <a:ext cx="2329506" cy="8444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0D7A1A-84D0-5312-AD65-D0C04D467AE1}"/>
              </a:ext>
            </a:extLst>
          </p:cNvPr>
          <p:cNvSpPr txBox="1"/>
          <p:nvPr userDrawn="1"/>
        </p:nvSpPr>
        <p:spPr>
          <a:xfrm>
            <a:off x="4122675" y="3210939"/>
            <a:ext cx="3015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2000" b="0" i="0" kern="1200" cap="none" dirty="0">
                <a:solidFill>
                  <a:srgbClr val="FF0000"/>
                </a:solidFill>
                <a:effectLst/>
                <a:latin typeface="Berlin Sans FB" panose="020E0602020502020306" pitchFamily="34" charset="0"/>
                <a:ea typeface="ADLaM Display" panose="02010000000000000000" pitchFamily="2" charset="77"/>
                <a:cs typeface="Times New Roman" panose="02020603050405020304" pitchFamily="18" charset="0"/>
              </a:rPr>
              <a:t>Technical </a:t>
            </a:r>
            <a:r>
              <a:rPr lang="en-IN" sz="2000" b="0" i="0" kern="1200" cap="none" dirty="0" smtClean="0">
                <a:solidFill>
                  <a:srgbClr val="FF0000"/>
                </a:solidFill>
                <a:effectLst/>
                <a:latin typeface="Berlin Sans FB" panose="020E0602020502020306" pitchFamily="34" charset="0"/>
                <a:ea typeface="ADLaM Display" panose="02010000000000000000" pitchFamily="2" charset="77"/>
                <a:cs typeface="Times New Roman" panose="02020603050405020304" pitchFamily="18" charset="0"/>
              </a:rPr>
              <a:t>Co-Sponsors</a:t>
            </a:r>
            <a:endParaRPr lang="en-US" sz="2000" b="0" i="0" kern="1200" cap="none" dirty="0">
              <a:solidFill>
                <a:srgbClr val="FF0000"/>
              </a:solidFill>
              <a:effectLst/>
              <a:latin typeface="Berlin Sans FB" panose="020E0602020502020306" pitchFamily="34" charset="0"/>
              <a:ea typeface="ADLaM Display" panose="02010000000000000000" pitchFamily="2" charset="77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124431" y="-62884"/>
            <a:ext cx="929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b="1" i="0" kern="1200" cap="all" dirty="0" smtClean="0">
                <a:solidFill>
                  <a:srgbClr val="5E6872"/>
                </a:solidFill>
                <a:effectLst/>
                <a:latin typeface="+mn-lt"/>
                <a:ea typeface="ADLaM Display" panose="02010000000000000000" pitchFamily="2" charset="77"/>
                <a:cs typeface="Times New Roman" panose="02020603050405020304" pitchFamily="18" charset="0"/>
              </a:rPr>
              <a:t>CMR</a:t>
            </a:r>
            <a:r>
              <a:rPr lang="en-US" sz="7200" b="1" i="0" kern="1200" cap="all" baseline="0" dirty="0" smtClean="0">
                <a:solidFill>
                  <a:srgbClr val="5E6872"/>
                </a:solidFill>
                <a:effectLst/>
                <a:latin typeface="+mn-lt"/>
                <a:ea typeface="ADLaM Display" panose="02010000000000000000" pitchFamily="2" charset="77"/>
                <a:cs typeface="Times New Roman" panose="02020603050405020304" pitchFamily="18" charset="0"/>
              </a:rPr>
              <a:t> UNIVERSITY</a:t>
            </a:r>
            <a:endParaRPr lang="en-US" sz="7200" b="1" i="0" kern="1200" cap="all" dirty="0">
              <a:solidFill>
                <a:srgbClr val="5E6872"/>
              </a:solidFill>
              <a:effectLst/>
              <a:latin typeface="+mn-lt"/>
              <a:ea typeface="ADLaM Display" panose="02010000000000000000" pitchFamily="2" charset="77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2370343" y="852335"/>
            <a:ext cx="67987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kern="1200" dirty="0" smtClean="0">
                <a:solidFill>
                  <a:srgbClr val="5E6872"/>
                </a:solidFill>
                <a:effectLst/>
                <a:latin typeface="Calibri" panose="020F0502020204030204" pitchFamily="34" charset="0"/>
                <a:ea typeface="ADLaM Display" panose="02010000000000000000"/>
              </a:rPr>
              <a:t>Private University </a:t>
            </a:r>
            <a:r>
              <a:rPr lang="en-US" sz="2000" kern="1200" dirty="0" err="1" smtClean="0">
                <a:solidFill>
                  <a:srgbClr val="5E6872"/>
                </a:solidFill>
                <a:effectLst/>
                <a:latin typeface="Calibri" panose="020F0502020204030204" pitchFamily="34" charset="0"/>
                <a:ea typeface="ADLaM Display" panose="02010000000000000000"/>
              </a:rPr>
              <a:t>Estd</a:t>
            </a:r>
            <a:r>
              <a:rPr lang="en-US" sz="2000" kern="1200" dirty="0" smtClean="0">
                <a:solidFill>
                  <a:srgbClr val="5E6872"/>
                </a:solidFill>
                <a:effectLst/>
                <a:latin typeface="Calibri" panose="020F0502020204030204" pitchFamily="34" charset="0"/>
                <a:ea typeface="ADLaM Display" panose="02010000000000000000"/>
              </a:rPr>
              <a:t> In Karnataka State by Act No. 45 of 2013</a:t>
            </a:r>
            <a:endParaRPr lang="en-IN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IEEE Computational Intelligence Society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477" y="3691953"/>
            <a:ext cx="2125741" cy="78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MR Logo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26"/>
          <a:stretch/>
        </p:blipFill>
        <p:spPr bwMode="auto">
          <a:xfrm>
            <a:off x="9257186" y="87033"/>
            <a:ext cx="1427528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00284" y="103649"/>
            <a:ext cx="8467833" cy="1011665"/>
          </a:xfrm>
        </p:spPr>
        <p:txBody>
          <a:bodyPr>
            <a:normAutofit/>
          </a:bodyPr>
          <a:lstStyle>
            <a:lvl1pPr>
              <a:defRPr sz="4200" b="1">
                <a:solidFill>
                  <a:srgbClr val="0D6EA9"/>
                </a:solidFill>
                <a:latin typeface="Sitka Small" panose="02000505000000020004" pitchFamily="2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2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89458" y="1387640"/>
            <a:ext cx="11226800" cy="483709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Parallelogram 23"/>
          <p:cNvSpPr/>
          <p:nvPr userDrawn="1"/>
        </p:nvSpPr>
        <p:spPr>
          <a:xfrm flipH="1">
            <a:off x="1892296" y="1614970"/>
            <a:ext cx="8864603" cy="4837095"/>
          </a:xfrm>
          <a:prstGeom prst="parallelogram">
            <a:avLst>
              <a:gd name="adj" fmla="val 100186"/>
            </a:avLst>
          </a:prstGeom>
          <a:solidFill>
            <a:schemeClr val="bg2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379933" y="232964"/>
            <a:ext cx="11462936" cy="6448582"/>
            <a:chOff x="93218" y="356"/>
            <a:chExt cx="12437143" cy="6577713"/>
          </a:xfrm>
        </p:grpSpPr>
        <p:cxnSp>
          <p:nvCxnSpPr>
            <p:cNvPr id="26" name="Straight Connector 25"/>
            <p:cNvCxnSpPr>
              <a:cxnSpLocks/>
            </p:cNvCxnSpPr>
            <p:nvPr userDrawn="1"/>
          </p:nvCxnSpPr>
          <p:spPr>
            <a:xfrm>
              <a:off x="7859293" y="1672220"/>
              <a:ext cx="2612537" cy="2612537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6"/>
            <p:cNvGrpSpPr/>
            <p:nvPr userDrawn="1"/>
          </p:nvGrpSpPr>
          <p:grpSpPr>
            <a:xfrm>
              <a:off x="93218" y="356"/>
              <a:ext cx="12437143" cy="6577713"/>
              <a:chOff x="93218" y="356"/>
              <a:chExt cx="12437143" cy="6577713"/>
            </a:xfrm>
          </p:grpSpPr>
          <p:sp>
            <p:nvSpPr>
              <p:cNvPr id="28" name="Parallelogram 27"/>
              <p:cNvSpPr/>
              <p:nvPr userDrawn="1"/>
            </p:nvSpPr>
            <p:spPr>
              <a:xfrm flipH="1">
                <a:off x="653144" y="1643346"/>
                <a:ext cx="3424220" cy="2780424"/>
              </a:xfrm>
              <a:prstGeom prst="parallelogram">
                <a:avLst>
                  <a:gd name="adj" fmla="val 100186"/>
                </a:avLst>
              </a:prstGeom>
              <a:solidFill>
                <a:srgbClr val="58BEE1">
                  <a:alpha val="1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Parallelogram 28"/>
              <p:cNvSpPr/>
              <p:nvPr userDrawn="1"/>
            </p:nvSpPr>
            <p:spPr>
              <a:xfrm flipH="1">
                <a:off x="9991156" y="4516266"/>
                <a:ext cx="2539205" cy="2061803"/>
              </a:xfrm>
              <a:prstGeom prst="parallelogram">
                <a:avLst>
                  <a:gd name="adj" fmla="val 100186"/>
                </a:avLst>
              </a:prstGeom>
              <a:solidFill>
                <a:srgbClr val="E48312">
                  <a:alpha val="1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Parallelogram 29"/>
              <p:cNvSpPr/>
              <p:nvPr userDrawn="1"/>
            </p:nvSpPr>
            <p:spPr>
              <a:xfrm flipH="1">
                <a:off x="3713626" y="3574789"/>
                <a:ext cx="2775138" cy="2559437"/>
              </a:xfrm>
              <a:prstGeom prst="parallelogram">
                <a:avLst>
                  <a:gd name="adj" fmla="val 100186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Parallelogram 30"/>
              <p:cNvSpPr/>
              <p:nvPr userDrawn="1"/>
            </p:nvSpPr>
            <p:spPr>
              <a:xfrm flipH="1">
                <a:off x="9361096" y="3129251"/>
                <a:ext cx="2676888" cy="2559437"/>
              </a:xfrm>
              <a:prstGeom prst="parallelogram">
                <a:avLst>
                  <a:gd name="adj" fmla="val 100186"/>
                </a:avLst>
              </a:prstGeom>
              <a:solidFill>
                <a:schemeClr val="bg1">
                  <a:lumMod val="85000"/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32" name="Group 31"/>
              <p:cNvGrpSpPr/>
              <p:nvPr userDrawn="1"/>
            </p:nvGrpSpPr>
            <p:grpSpPr>
              <a:xfrm>
                <a:off x="93218" y="356"/>
                <a:ext cx="1682921" cy="852262"/>
                <a:chOff x="93218" y="356"/>
                <a:chExt cx="1682921" cy="852262"/>
              </a:xfrm>
            </p:grpSpPr>
            <p:sp>
              <p:nvSpPr>
                <p:cNvPr id="33" name="Freeform: Shape 23"/>
                <p:cNvSpPr/>
                <p:nvPr userDrawn="1"/>
              </p:nvSpPr>
              <p:spPr>
                <a:xfrm flipH="1">
                  <a:off x="93218" y="356"/>
                  <a:ext cx="890053" cy="489185"/>
                </a:xfrm>
                <a:custGeom>
                  <a:avLst/>
                  <a:gdLst>
                    <a:gd name="connsiteX0" fmla="*/ 851586 w 851586"/>
                    <a:gd name="connsiteY0" fmla="*/ 0 h 466380"/>
                    <a:gd name="connsiteX1" fmla="*/ 467247 w 851586"/>
                    <a:gd name="connsiteY1" fmla="*/ 0 h 466380"/>
                    <a:gd name="connsiteX2" fmla="*/ 0 w 851586"/>
                    <a:gd name="connsiteY2" fmla="*/ 466380 h 466380"/>
                    <a:gd name="connsiteX3" fmla="*/ 384339 w 851586"/>
                    <a:gd name="connsiteY3" fmla="*/ 466380 h 4663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1586" h="466380">
                      <a:moveTo>
                        <a:pt x="851586" y="0"/>
                      </a:moveTo>
                      <a:lnTo>
                        <a:pt x="467247" y="0"/>
                      </a:lnTo>
                      <a:lnTo>
                        <a:pt x="0" y="466380"/>
                      </a:lnTo>
                      <a:lnTo>
                        <a:pt x="384339" y="466380"/>
                      </a:lnTo>
                      <a:close/>
                    </a:path>
                  </a:pathLst>
                </a:custGeom>
                <a:solidFill>
                  <a:srgbClr val="B7793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4" name="Freeform: Shape 24"/>
                <p:cNvSpPr/>
                <p:nvPr userDrawn="1"/>
              </p:nvSpPr>
              <p:spPr>
                <a:xfrm flipH="1">
                  <a:off x="545360" y="356"/>
                  <a:ext cx="1230779" cy="852262"/>
                </a:xfrm>
                <a:custGeom>
                  <a:avLst/>
                  <a:gdLst>
                    <a:gd name="connsiteX0" fmla="*/ 981644 w 981644"/>
                    <a:gd name="connsiteY0" fmla="*/ 0 h 717108"/>
                    <a:gd name="connsiteX1" fmla="*/ 718442 w 981644"/>
                    <a:gd name="connsiteY1" fmla="*/ 0 h 717108"/>
                    <a:gd name="connsiteX2" fmla="*/ 0 w 981644"/>
                    <a:gd name="connsiteY2" fmla="*/ 717108 h 717108"/>
                    <a:gd name="connsiteX3" fmla="*/ 263202 w 981644"/>
                    <a:gd name="connsiteY3" fmla="*/ 717108 h 7171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81644" h="717108">
                      <a:moveTo>
                        <a:pt x="981644" y="0"/>
                      </a:moveTo>
                      <a:lnTo>
                        <a:pt x="718442" y="0"/>
                      </a:lnTo>
                      <a:lnTo>
                        <a:pt x="0" y="717108"/>
                      </a:lnTo>
                      <a:lnTo>
                        <a:pt x="263202" y="717108"/>
                      </a:lnTo>
                      <a:close/>
                    </a:path>
                  </a:pathLst>
                </a:custGeom>
                <a:solidFill>
                  <a:srgbClr val="8DB1A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</p:grpSp>
      <p:sp>
        <p:nvSpPr>
          <p:cNvPr id="16" name="Content Placeholder 19"/>
          <p:cNvSpPr>
            <a:spLocks noGrp="1"/>
          </p:cNvSpPr>
          <p:nvPr>
            <p:ph sz="quarter" idx="11" hasCustomPrompt="1"/>
          </p:nvPr>
        </p:nvSpPr>
        <p:spPr>
          <a:xfrm>
            <a:off x="379933" y="1409321"/>
            <a:ext cx="11226800" cy="483709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2" name="Picture 1" descr="A blue swan logo with grey text&#10;&#10;Description automatically generated">
            <a:extLst>
              <a:ext uri="{FF2B5EF4-FFF2-40B4-BE49-F238E27FC236}">
                <a16:creationId xmlns:a16="http://schemas.microsoft.com/office/drawing/2014/main" id="{CE98EA6B-A452-1840-E58B-15A9D7BE6C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24" y="41786"/>
            <a:ext cx="1309964" cy="130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379933" y="541463"/>
            <a:ext cx="9565651" cy="6013802"/>
            <a:chOff x="93218" y="-1"/>
            <a:chExt cx="10378612" cy="6134227"/>
          </a:xfrm>
          <a:solidFill>
            <a:srgbClr val="97BFB3"/>
          </a:solidFill>
        </p:grpSpPr>
        <p:cxnSp>
          <p:nvCxnSpPr>
            <p:cNvPr id="12" name="Straight Connector 11"/>
            <p:cNvCxnSpPr>
              <a:cxnSpLocks/>
            </p:cNvCxnSpPr>
            <p:nvPr userDrawn="1"/>
          </p:nvCxnSpPr>
          <p:spPr>
            <a:xfrm>
              <a:off x="7859293" y="1672220"/>
              <a:ext cx="2612537" cy="2612537"/>
            </a:xfrm>
            <a:prstGeom prst="line">
              <a:avLst/>
            </a:prstGeom>
            <a:grpFill/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9"/>
            <p:cNvGrpSpPr/>
            <p:nvPr userDrawn="1"/>
          </p:nvGrpSpPr>
          <p:grpSpPr>
            <a:xfrm>
              <a:off x="93218" y="-1"/>
              <a:ext cx="6395546" cy="6134227"/>
              <a:chOff x="93218" y="-1"/>
              <a:chExt cx="6395546" cy="6134227"/>
            </a:xfrm>
            <a:grpFill/>
          </p:grpSpPr>
          <p:sp>
            <p:nvSpPr>
              <p:cNvPr id="15" name="Parallelogram 14"/>
              <p:cNvSpPr/>
              <p:nvPr userDrawn="1"/>
            </p:nvSpPr>
            <p:spPr>
              <a:xfrm flipH="1">
                <a:off x="3713626" y="3574789"/>
                <a:ext cx="2775138" cy="2559437"/>
              </a:xfrm>
              <a:prstGeom prst="parallelogram">
                <a:avLst>
                  <a:gd name="adj" fmla="val 10018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17" name="Group 16"/>
              <p:cNvGrpSpPr/>
              <p:nvPr userDrawn="1"/>
            </p:nvGrpSpPr>
            <p:grpSpPr>
              <a:xfrm>
                <a:off x="93218" y="-1"/>
                <a:ext cx="1689256" cy="852262"/>
                <a:chOff x="93218" y="-1"/>
                <a:chExt cx="1689256" cy="852262"/>
              </a:xfrm>
              <a:grpFill/>
            </p:grpSpPr>
            <p:sp>
              <p:nvSpPr>
                <p:cNvPr id="18" name="Freeform: Shape 23"/>
                <p:cNvSpPr/>
                <p:nvPr userDrawn="1"/>
              </p:nvSpPr>
              <p:spPr>
                <a:xfrm flipH="1">
                  <a:off x="93218" y="356"/>
                  <a:ext cx="890053" cy="489185"/>
                </a:xfrm>
                <a:custGeom>
                  <a:avLst/>
                  <a:gdLst>
                    <a:gd name="connsiteX0" fmla="*/ 851586 w 851586"/>
                    <a:gd name="connsiteY0" fmla="*/ 0 h 466380"/>
                    <a:gd name="connsiteX1" fmla="*/ 467247 w 851586"/>
                    <a:gd name="connsiteY1" fmla="*/ 0 h 466380"/>
                    <a:gd name="connsiteX2" fmla="*/ 0 w 851586"/>
                    <a:gd name="connsiteY2" fmla="*/ 466380 h 466380"/>
                    <a:gd name="connsiteX3" fmla="*/ 384339 w 851586"/>
                    <a:gd name="connsiteY3" fmla="*/ 466380 h 4663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1586" h="466380">
                      <a:moveTo>
                        <a:pt x="851586" y="0"/>
                      </a:moveTo>
                      <a:lnTo>
                        <a:pt x="467247" y="0"/>
                      </a:lnTo>
                      <a:lnTo>
                        <a:pt x="0" y="466380"/>
                      </a:lnTo>
                      <a:lnTo>
                        <a:pt x="384339" y="466380"/>
                      </a:lnTo>
                      <a:close/>
                    </a:path>
                  </a:pathLst>
                </a:custGeom>
                <a:solidFill>
                  <a:srgbClr val="C7904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Freeform: Shape 24"/>
                <p:cNvSpPr/>
                <p:nvPr userDrawn="1"/>
              </p:nvSpPr>
              <p:spPr>
                <a:xfrm flipH="1">
                  <a:off x="551695" y="-1"/>
                  <a:ext cx="1230779" cy="852262"/>
                </a:xfrm>
                <a:custGeom>
                  <a:avLst/>
                  <a:gdLst>
                    <a:gd name="connsiteX0" fmla="*/ 981644 w 981644"/>
                    <a:gd name="connsiteY0" fmla="*/ 0 h 717108"/>
                    <a:gd name="connsiteX1" fmla="*/ 718442 w 981644"/>
                    <a:gd name="connsiteY1" fmla="*/ 0 h 717108"/>
                    <a:gd name="connsiteX2" fmla="*/ 0 w 981644"/>
                    <a:gd name="connsiteY2" fmla="*/ 717108 h 717108"/>
                    <a:gd name="connsiteX3" fmla="*/ 263202 w 981644"/>
                    <a:gd name="connsiteY3" fmla="*/ 717108 h 7171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81644" h="717108">
                      <a:moveTo>
                        <a:pt x="981644" y="0"/>
                      </a:moveTo>
                      <a:lnTo>
                        <a:pt x="718442" y="0"/>
                      </a:lnTo>
                      <a:lnTo>
                        <a:pt x="0" y="717108"/>
                      </a:lnTo>
                      <a:lnTo>
                        <a:pt x="263202" y="717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</p:grpSp>
      <p:sp>
        <p:nvSpPr>
          <p:cNvPr id="21" name="Text Placeholder 23"/>
          <p:cNvSpPr>
            <a:spLocks noGrp="1"/>
          </p:cNvSpPr>
          <p:nvPr>
            <p:ph type="body" sz="quarter" idx="11" hasCustomPrompt="1"/>
          </p:nvPr>
        </p:nvSpPr>
        <p:spPr>
          <a:xfrm>
            <a:off x="1892299" y="259716"/>
            <a:ext cx="7029555" cy="671512"/>
          </a:xfr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dirty="0" smtClean="0">
                <a:solidFill>
                  <a:schemeClr val="accent2"/>
                </a:solidFill>
                <a:latin typeface="Sitka Small" panose="02000505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35" name="Oval 34"/>
          <p:cNvSpPr/>
          <p:nvPr userDrawn="1"/>
        </p:nvSpPr>
        <p:spPr>
          <a:xfrm>
            <a:off x="10909692" y="5652378"/>
            <a:ext cx="1174207" cy="1188076"/>
          </a:xfrm>
          <a:prstGeom prst="ellipse">
            <a:avLst/>
          </a:prstGeom>
          <a:solidFill>
            <a:srgbClr val="97BFB3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0" cap="none" spc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50800" dir="5400000" sx="99000" sy="99000" algn="ctr" rotWithShape="0">
                  <a:srgbClr val="000000">
                    <a:alpha val="99000"/>
                  </a:srgbClr>
                </a:outerShdw>
              </a:effectLst>
            </a:endParaRPr>
          </a:p>
        </p:txBody>
      </p:sp>
      <p:sp>
        <p:nvSpPr>
          <p:cNvPr id="38" name="Oval 37"/>
          <p:cNvSpPr/>
          <p:nvPr userDrawn="1"/>
        </p:nvSpPr>
        <p:spPr>
          <a:xfrm>
            <a:off x="10319335" y="5728176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 userDrawn="1"/>
        </p:nvSpPr>
        <p:spPr>
          <a:xfrm>
            <a:off x="10310717" y="5025894"/>
            <a:ext cx="528690" cy="529247"/>
          </a:xfrm>
          <a:prstGeom prst="ellipse">
            <a:avLst/>
          </a:prstGeom>
          <a:pattFill prst="dkDnDiag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11024431" y="5025894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4" name="Picture 3" descr="A blue swan logo with grey text&#10;&#10;Description automatically generated">
            <a:extLst>
              <a:ext uri="{FF2B5EF4-FFF2-40B4-BE49-F238E27FC236}">
                <a16:creationId xmlns:a16="http://schemas.microsoft.com/office/drawing/2014/main" id="{48F0907F-3DB1-AFBC-3A6A-AA920CEE47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24" y="41786"/>
            <a:ext cx="1309964" cy="130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288" y="1208619"/>
            <a:ext cx="10515600" cy="5122775"/>
          </a:xfrm>
        </p:spPr>
        <p:txBody>
          <a:bodyPr>
            <a:noAutofit/>
          </a:bodyPr>
          <a:lstStyle>
            <a:lvl1pPr>
              <a:defRPr sz="3000">
                <a:solidFill>
                  <a:srgbClr val="002060"/>
                </a:solidFill>
                <a:latin typeface="Sitka Small" panose="02000505000000020004" pitchFamily="2" charset="0"/>
              </a:defRPr>
            </a:lvl1pPr>
          </a:lstStyle>
          <a:p>
            <a:pPr>
              <a:defRPr/>
            </a:pPr>
            <a:r>
              <a:rPr lang="en-US" dirty="0"/>
              <a:t>Abstract</a:t>
            </a:r>
          </a:p>
          <a:p>
            <a:pPr>
              <a:defRPr/>
            </a:pPr>
            <a:r>
              <a:rPr lang="en-US" dirty="0"/>
              <a:t>Introduction</a:t>
            </a:r>
          </a:p>
          <a:p>
            <a:pPr>
              <a:defRPr/>
            </a:pPr>
            <a:r>
              <a:rPr lang="en-IN" dirty="0"/>
              <a:t>Literature Survey</a:t>
            </a:r>
          </a:p>
          <a:p>
            <a:pPr>
              <a:defRPr/>
            </a:pPr>
            <a:r>
              <a:rPr lang="en-IN" dirty="0"/>
              <a:t>Problem Definition</a:t>
            </a:r>
          </a:p>
          <a:p>
            <a:pPr>
              <a:defRPr/>
            </a:pPr>
            <a:r>
              <a:rPr lang="en-IN" dirty="0"/>
              <a:t>Proposed Work</a:t>
            </a:r>
          </a:p>
          <a:p>
            <a:pPr>
              <a:defRPr/>
            </a:pPr>
            <a:r>
              <a:rPr lang="en-IN" dirty="0"/>
              <a:t>Methodology &amp;Implementation</a:t>
            </a:r>
          </a:p>
          <a:p>
            <a:pPr>
              <a:defRPr/>
            </a:pPr>
            <a:r>
              <a:rPr lang="en-IN" dirty="0"/>
              <a:t>Results &amp; Discussions</a:t>
            </a:r>
          </a:p>
          <a:p>
            <a:pPr>
              <a:defRPr/>
            </a:pPr>
            <a:r>
              <a:rPr lang="en-IN" dirty="0"/>
              <a:t>Conclusion</a:t>
            </a:r>
          </a:p>
          <a:p>
            <a:pPr>
              <a:defRPr/>
            </a:pPr>
            <a:r>
              <a:rPr lang="en-IN" dirty="0"/>
              <a:t>References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203200" y="200454"/>
            <a:ext cx="11569700" cy="6454346"/>
            <a:chOff x="-22620" y="-5523"/>
            <a:chExt cx="12552981" cy="6583592"/>
          </a:xfrm>
        </p:grpSpPr>
        <p:cxnSp>
          <p:nvCxnSpPr>
            <p:cNvPr id="12" name="Straight Connector 11"/>
            <p:cNvCxnSpPr>
              <a:cxnSpLocks/>
            </p:cNvCxnSpPr>
            <p:nvPr userDrawn="1"/>
          </p:nvCxnSpPr>
          <p:spPr>
            <a:xfrm>
              <a:off x="6963636" y="1205864"/>
              <a:ext cx="2612537" cy="2612537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9"/>
            <p:cNvGrpSpPr/>
            <p:nvPr userDrawn="1"/>
          </p:nvGrpSpPr>
          <p:grpSpPr>
            <a:xfrm>
              <a:off x="93218" y="-1"/>
              <a:ext cx="12437143" cy="6578070"/>
              <a:chOff x="93218" y="-1"/>
              <a:chExt cx="12437143" cy="6578070"/>
            </a:xfrm>
          </p:grpSpPr>
          <p:sp>
            <p:nvSpPr>
              <p:cNvPr id="13" name="Parallelogram 12"/>
              <p:cNvSpPr/>
              <p:nvPr userDrawn="1"/>
            </p:nvSpPr>
            <p:spPr>
              <a:xfrm flipH="1">
                <a:off x="653144" y="1643346"/>
                <a:ext cx="3424220" cy="2780424"/>
              </a:xfrm>
              <a:prstGeom prst="parallelogram">
                <a:avLst>
                  <a:gd name="adj" fmla="val 100186"/>
                </a:avLst>
              </a:prstGeom>
              <a:solidFill>
                <a:srgbClr val="58BEE1">
                  <a:alpha val="1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Parallelogram 13"/>
              <p:cNvSpPr/>
              <p:nvPr userDrawn="1"/>
            </p:nvSpPr>
            <p:spPr>
              <a:xfrm flipH="1">
                <a:off x="9991156" y="4516266"/>
                <a:ext cx="2539205" cy="2061803"/>
              </a:xfrm>
              <a:prstGeom prst="parallelogram">
                <a:avLst>
                  <a:gd name="adj" fmla="val 100186"/>
                </a:avLst>
              </a:prstGeom>
              <a:solidFill>
                <a:srgbClr val="79BD9C">
                  <a:alpha val="1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Parallelogram 14"/>
              <p:cNvSpPr/>
              <p:nvPr userDrawn="1"/>
            </p:nvSpPr>
            <p:spPr>
              <a:xfrm flipH="1">
                <a:off x="3713626" y="3574789"/>
                <a:ext cx="2775138" cy="2559437"/>
              </a:xfrm>
              <a:prstGeom prst="parallelogram">
                <a:avLst>
                  <a:gd name="adj" fmla="val 100186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Parallelogram 15"/>
              <p:cNvSpPr/>
              <p:nvPr userDrawn="1"/>
            </p:nvSpPr>
            <p:spPr>
              <a:xfrm flipH="1">
                <a:off x="9361096" y="3129251"/>
                <a:ext cx="2676888" cy="2559437"/>
              </a:xfrm>
              <a:prstGeom prst="parallelogram">
                <a:avLst>
                  <a:gd name="adj" fmla="val 100186"/>
                </a:avLst>
              </a:prstGeom>
              <a:solidFill>
                <a:schemeClr val="bg1">
                  <a:lumMod val="85000"/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17" name="Group 16"/>
              <p:cNvGrpSpPr/>
              <p:nvPr userDrawn="1"/>
            </p:nvGrpSpPr>
            <p:grpSpPr>
              <a:xfrm>
                <a:off x="93218" y="-1"/>
                <a:ext cx="1689256" cy="852262"/>
                <a:chOff x="93218" y="-1"/>
                <a:chExt cx="1689256" cy="852262"/>
              </a:xfrm>
            </p:grpSpPr>
            <p:sp>
              <p:nvSpPr>
                <p:cNvPr id="18" name="Freeform: Shape 23"/>
                <p:cNvSpPr/>
                <p:nvPr userDrawn="1"/>
              </p:nvSpPr>
              <p:spPr>
                <a:xfrm flipH="1">
                  <a:off x="93218" y="356"/>
                  <a:ext cx="890053" cy="489185"/>
                </a:xfrm>
                <a:custGeom>
                  <a:avLst/>
                  <a:gdLst>
                    <a:gd name="connsiteX0" fmla="*/ 851586 w 851586"/>
                    <a:gd name="connsiteY0" fmla="*/ 0 h 466380"/>
                    <a:gd name="connsiteX1" fmla="*/ 467247 w 851586"/>
                    <a:gd name="connsiteY1" fmla="*/ 0 h 466380"/>
                    <a:gd name="connsiteX2" fmla="*/ 0 w 851586"/>
                    <a:gd name="connsiteY2" fmla="*/ 466380 h 466380"/>
                    <a:gd name="connsiteX3" fmla="*/ 384339 w 851586"/>
                    <a:gd name="connsiteY3" fmla="*/ 466380 h 4663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1586" h="466380">
                      <a:moveTo>
                        <a:pt x="851586" y="0"/>
                      </a:moveTo>
                      <a:lnTo>
                        <a:pt x="467247" y="0"/>
                      </a:lnTo>
                      <a:lnTo>
                        <a:pt x="0" y="466380"/>
                      </a:lnTo>
                      <a:lnTo>
                        <a:pt x="384339" y="466380"/>
                      </a:lnTo>
                      <a:close/>
                    </a:path>
                  </a:pathLst>
                </a:custGeom>
                <a:solidFill>
                  <a:srgbClr val="79BD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Freeform: Shape 24"/>
                <p:cNvSpPr/>
                <p:nvPr userDrawn="1"/>
              </p:nvSpPr>
              <p:spPr>
                <a:xfrm flipH="1">
                  <a:off x="551695" y="-1"/>
                  <a:ext cx="1230779" cy="852262"/>
                </a:xfrm>
                <a:custGeom>
                  <a:avLst/>
                  <a:gdLst>
                    <a:gd name="connsiteX0" fmla="*/ 981644 w 981644"/>
                    <a:gd name="connsiteY0" fmla="*/ 0 h 717108"/>
                    <a:gd name="connsiteX1" fmla="*/ 718442 w 981644"/>
                    <a:gd name="connsiteY1" fmla="*/ 0 h 717108"/>
                    <a:gd name="connsiteX2" fmla="*/ 0 w 981644"/>
                    <a:gd name="connsiteY2" fmla="*/ 717108 h 717108"/>
                    <a:gd name="connsiteX3" fmla="*/ 263202 w 981644"/>
                    <a:gd name="connsiteY3" fmla="*/ 717108 h 7171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81644" h="717108">
                      <a:moveTo>
                        <a:pt x="981644" y="0"/>
                      </a:moveTo>
                      <a:lnTo>
                        <a:pt x="718442" y="0"/>
                      </a:lnTo>
                      <a:lnTo>
                        <a:pt x="0" y="717108"/>
                      </a:lnTo>
                      <a:lnTo>
                        <a:pt x="263202" y="717108"/>
                      </a:ln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cxnSp>
          <p:nvCxnSpPr>
            <p:cNvPr id="11" name="Straight Connector 10"/>
            <p:cNvCxnSpPr>
              <a:cxnSpLocks/>
            </p:cNvCxnSpPr>
            <p:nvPr userDrawn="1"/>
          </p:nvCxnSpPr>
          <p:spPr>
            <a:xfrm>
              <a:off x="-22620" y="-5523"/>
              <a:ext cx="2612537" cy="2612537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1" descr="A blue swan logo with grey text&#10;&#10;Description automatically generated">
            <a:extLst>
              <a:ext uri="{FF2B5EF4-FFF2-40B4-BE49-F238E27FC236}">
                <a16:creationId xmlns:a16="http://schemas.microsoft.com/office/drawing/2014/main" id="{EFE5B3BD-F6B6-9635-A63C-A26FBCF3AE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24" y="41786"/>
            <a:ext cx="1309964" cy="1309964"/>
          </a:xfrm>
          <a:prstGeom prst="rect">
            <a:avLst/>
          </a:prstGeom>
        </p:spPr>
      </p:pic>
      <p:sp>
        <p:nvSpPr>
          <p:cNvPr id="20" name="Oval 19"/>
          <p:cNvSpPr/>
          <p:nvPr userDrawn="1"/>
        </p:nvSpPr>
        <p:spPr>
          <a:xfrm>
            <a:off x="10909692" y="5652378"/>
            <a:ext cx="1174207" cy="1188076"/>
          </a:xfrm>
          <a:prstGeom prst="ellipse">
            <a:avLst/>
          </a:prstGeom>
          <a:solidFill>
            <a:srgbClr val="97BFB3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0" cap="none" spc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50800" dir="5400000" sx="99000" sy="99000" algn="ctr" rotWithShape="0">
                  <a:srgbClr val="000000">
                    <a:alpha val="99000"/>
                  </a:srgbClr>
                </a:outerShdw>
              </a:effectLst>
            </a:endParaRPr>
          </a:p>
        </p:txBody>
      </p:sp>
      <p:sp>
        <p:nvSpPr>
          <p:cNvPr id="21" name="Oval 20"/>
          <p:cNvSpPr/>
          <p:nvPr userDrawn="1"/>
        </p:nvSpPr>
        <p:spPr>
          <a:xfrm>
            <a:off x="10319335" y="5728176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 userDrawn="1"/>
        </p:nvSpPr>
        <p:spPr>
          <a:xfrm>
            <a:off x="10310717" y="5025894"/>
            <a:ext cx="528690" cy="529247"/>
          </a:xfrm>
          <a:prstGeom prst="ellipse">
            <a:avLst/>
          </a:prstGeom>
          <a:pattFill prst="dkDnDiag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11024431" y="5025894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Oval 23"/>
          <p:cNvSpPr/>
          <p:nvPr userDrawn="1"/>
        </p:nvSpPr>
        <p:spPr>
          <a:xfrm>
            <a:off x="0" y="5669924"/>
            <a:ext cx="1174207" cy="1188076"/>
          </a:xfrm>
          <a:prstGeom prst="ellipse">
            <a:avLst/>
          </a:prstGeom>
          <a:solidFill>
            <a:srgbClr val="97BFB3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b="0" cap="none" spc="0">
              <a:ln>
                <a:noFill/>
              </a:ln>
              <a:solidFill>
                <a:schemeClr val="tx1">
                  <a:alpha val="56000"/>
                </a:schemeClr>
              </a:solidFill>
              <a:effectLst>
                <a:outerShdw blurRad="50800" dist="50800" dir="5400000" sx="99000" sy="99000" algn="ctr" rotWithShape="0">
                  <a:srgbClr val="000000">
                    <a:alpha val="99000"/>
                  </a:srgbClr>
                </a:outerShdw>
              </a:effectLst>
            </a:endParaRPr>
          </a:p>
        </p:txBody>
      </p:sp>
      <p:sp>
        <p:nvSpPr>
          <p:cNvPr id="25" name="Oval 24"/>
          <p:cNvSpPr/>
          <p:nvPr userDrawn="1"/>
        </p:nvSpPr>
        <p:spPr>
          <a:xfrm>
            <a:off x="1249159" y="5784582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Oval 25"/>
          <p:cNvSpPr/>
          <p:nvPr userDrawn="1"/>
        </p:nvSpPr>
        <p:spPr>
          <a:xfrm>
            <a:off x="418736" y="4996336"/>
            <a:ext cx="549653" cy="588361"/>
          </a:xfrm>
          <a:prstGeom prst="ellipse">
            <a:avLst/>
          </a:prstGeom>
          <a:pattFill prst="pct80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Oval 26"/>
          <p:cNvSpPr/>
          <p:nvPr userDrawn="1"/>
        </p:nvSpPr>
        <p:spPr>
          <a:xfrm>
            <a:off x="1153413" y="5142730"/>
            <a:ext cx="528690" cy="529247"/>
          </a:xfrm>
          <a:prstGeom prst="ellipse">
            <a:avLst/>
          </a:prstGeom>
          <a:pattFill prst="dkDnDiag">
            <a:fgClr>
              <a:srgbClr val="BB9C9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pic>
        <p:nvPicPr>
          <p:cNvPr id="28" name="Picture 4" descr="523,606 A Thank You Royalty-Free Images, Stock Photos &amp; Pictures |  Shutterstock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" t="11259" r="3243" b="28570"/>
          <a:stretch/>
        </p:blipFill>
        <p:spPr bwMode="auto">
          <a:xfrm>
            <a:off x="1417758" y="2032991"/>
            <a:ext cx="8579479" cy="236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416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22-08-2026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5" r:id="rId7"/>
    <p:sldLayoutId id="2147483658" r:id="rId8"/>
    <p:sldLayoutId id="2147483660" r:id="rId9"/>
    <p:sldLayoutId id="2147483656" r:id="rId10"/>
    <p:sldLayoutId id="21474836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76309" y="4586786"/>
            <a:ext cx="6151880" cy="612962"/>
          </a:xfrm>
        </p:spPr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971377" y="5304679"/>
            <a:ext cx="7100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Sitka Small" panose="02000505000000020004" pitchFamily="2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Sitka Small" panose="02000505000000020004" pitchFamily="2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Sitka Small" panose="02000505000000020004" pitchFamily="2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Sitka Small" panose="02000505000000020004" pitchFamily="2" charset="0"/>
              </a:rPr>
              <a:t>Author 4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/>
        </p:nvSpPr>
        <p:spPr>
          <a:xfrm>
            <a:off x="1657288" y="248920"/>
            <a:ext cx="8382000" cy="10116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>
                <a:solidFill>
                  <a:srgbClr val="0D6EA9"/>
                </a:solidFill>
                <a:latin typeface="Sitka Small" panose="02000505000000020004" pitchFamily="2" charset="0"/>
              </a:rPr>
              <a:t>Contents</a:t>
            </a:r>
            <a:endParaRPr lang="en-US" sz="4000" b="1" dirty="0">
              <a:solidFill>
                <a:srgbClr val="0D6EA9"/>
              </a:solidFill>
              <a:latin typeface="Sitka Small" panose="02000505000000020004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584200" y="1565232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2A186E"/>
                </a:solidFill>
                <a:latin typeface="Sitka Small" panose="02000505000000020004" pitchFamily="2" charset="0"/>
              </a:rPr>
              <a:t>Abstract</a:t>
            </a:r>
          </a:p>
          <a:p>
            <a:pPr>
              <a:defRPr/>
            </a:pPr>
            <a:r>
              <a:rPr lang="en-US" dirty="0">
                <a:solidFill>
                  <a:srgbClr val="2A186E"/>
                </a:solidFill>
                <a:latin typeface="Sitka Small" panose="02000505000000020004" pitchFamily="2" charset="0"/>
              </a:rPr>
              <a:t>Introduction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Literature Survey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Problem Definition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Proposed Work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Methodology &amp;Implementation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Results &amp; Discussions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Conclusion</a:t>
            </a:r>
          </a:p>
          <a:p>
            <a:pPr>
              <a:defRPr/>
            </a:pPr>
            <a:r>
              <a:rPr lang="en-IN" dirty="0">
                <a:solidFill>
                  <a:srgbClr val="2A186E"/>
                </a:solidFill>
                <a:latin typeface="Sitka Small" panose="02000505000000020004" pitchFamily="2" charset="0"/>
              </a:rPr>
              <a:t>References</a:t>
            </a:r>
            <a:endParaRPr lang="en-US" dirty="0">
              <a:solidFill>
                <a:srgbClr val="2A186E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/>
              <a:t>Abstract</a:t>
            </a:r>
            <a:endParaRPr lang="en-IN" sz="4000" b="1" dirty="0"/>
          </a:p>
        </p:txBody>
      </p:sp>
    </p:spTree>
    <p:extLst>
      <p:ext uri="{BB962C8B-B14F-4D97-AF65-F5344CB8AC3E}">
        <p14:creationId xmlns:p14="http://schemas.microsoft.com/office/powerpoint/2010/main" val="505497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/>
              <a:t>Introduction</a:t>
            </a:r>
            <a:endParaRPr lang="en-IN" sz="4000" b="1" dirty="0"/>
          </a:p>
        </p:txBody>
      </p:sp>
    </p:spTree>
    <p:extLst>
      <p:ext uri="{BB962C8B-B14F-4D97-AF65-F5344CB8AC3E}">
        <p14:creationId xmlns:p14="http://schemas.microsoft.com/office/powerpoint/2010/main" val="2039894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4000" b="1" dirty="0"/>
              <a:t>Literature Survey</a:t>
            </a:r>
          </a:p>
        </p:txBody>
      </p:sp>
    </p:spTree>
    <p:extLst>
      <p:ext uri="{BB962C8B-B14F-4D97-AF65-F5344CB8AC3E}">
        <p14:creationId xmlns:p14="http://schemas.microsoft.com/office/powerpoint/2010/main" val="3065645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sz="4000" dirty="0"/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335079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sz="4000" b="1" dirty="0"/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45071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14559" y="294149"/>
            <a:ext cx="8958191" cy="1011665"/>
          </a:xfrm>
        </p:spPr>
        <p:txBody>
          <a:bodyPr>
            <a:noAutofit/>
          </a:bodyPr>
          <a:lstStyle/>
          <a:p>
            <a:r>
              <a:rPr lang="en-IN" sz="4000" dirty="0"/>
              <a:t>Methodology </a:t>
            </a:r>
            <a:r>
              <a:rPr lang="en-IN" sz="4000" dirty="0" smtClean="0"/>
              <a:t>&amp; Implementation</a:t>
            </a:r>
            <a:r>
              <a:rPr lang="en-IN" sz="4000" dirty="0"/>
              <a:t/>
            </a:r>
            <a:br>
              <a:rPr lang="en-IN" sz="4000" dirty="0"/>
            </a:b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1178124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4000" dirty="0"/>
              <a:t/>
            </a:r>
            <a:br>
              <a:rPr lang="en-IN" sz="4000" dirty="0"/>
            </a:br>
            <a:r>
              <a:rPr lang="en-IN" sz="4000" dirty="0"/>
              <a:t>Results &amp; Discussions</a:t>
            </a:r>
            <a:br>
              <a:rPr lang="en-IN" sz="4000" dirty="0"/>
            </a:b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2785857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4000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970463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64288" y="1191035"/>
            <a:ext cx="10515600" cy="5122775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4000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647330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378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551</TotalTime>
  <Words>48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ADLaM Display</vt:lpstr>
      <vt:lpstr>Aptos</vt:lpstr>
      <vt:lpstr>Arial</vt:lpstr>
      <vt:lpstr>Bahnschrift</vt:lpstr>
      <vt:lpstr>Berlin Sans FB</vt:lpstr>
      <vt:lpstr>Calibri</vt:lpstr>
      <vt:lpstr>Calibri Light</vt:lpstr>
      <vt:lpstr>Cambria</vt:lpstr>
      <vt:lpstr>Comic Sans MS</vt:lpstr>
      <vt:lpstr>Constantia</vt:lpstr>
      <vt:lpstr>Sitka Small</vt:lpstr>
      <vt:lpstr>Times New Roman</vt:lpstr>
      <vt:lpstr>Office Theme</vt:lpstr>
      <vt:lpstr>Paper Title</vt:lpstr>
      <vt:lpstr>PowerPoint Presentation</vt:lpstr>
      <vt:lpstr>Abstract</vt:lpstr>
      <vt:lpstr>Introduction</vt:lpstr>
      <vt:lpstr>Literature Survey</vt:lpstr>
      <vt:lpstr>Problem Definition</vt:lpstr>
      <vt:lpstr>Proposed Work</vt:lpstr>
      <vt:lpstr>Methodology &amp; Implementation </vt:lpstr>
      <vt:lpstr> Results &amp; Discussions 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Manjunath iMatiz Technologies</cp:lastModifiedBy>
  <cp:revision>66</cp:revision>
  <dcterms:created xsi:type="dcterms:W3CDTF">2020-06-22T11:06:50Z</dcterms:created>
  <dcterms:modified xsi:type="dcterms:W3CDTF">2026-08-22T12:00:24Z</dcterms:modified>
</cp:coreProperties>
</file>